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58" r:id="rId5"/>
    <p:sldId id="261" r:id="rId6"/>
    <p:sldId id="265" r:id="rId7"/>
    <p:sldId id="266" r:id="rId8"/>
    <p:sldId id="264" r:id="rId9"/>
    <p:sldId id="257" r:id="rId10"/>
    <p:sldId id="262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6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Продажи по возрастной категории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 от 6 до 25 лет</c:v>
                </c:pt>
                <c:pt idx="1">
                  <c:v>от 26 до 35 лет</c:v>
                </c:pt>
                <c:pt idx="2">
                  <c:v>от 36 до 45 лет</c:v>
                </c:pt>
                <c:pt idx="3">
                  <c:v>до 50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 по полу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2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8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5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527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8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79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411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30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64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7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1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9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3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6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1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6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85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486F0E-4822-4B44-9B0F-EDEDD12B8A5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B129C-9D3F-40C7-8CB4-2732C60931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610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413" y="-187394"/>
            <a:ext cx="8825658" cy="255468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Экологически чистые напитки</a:t>
            </a:r>
            <a:r>
              <a:rPr lang="en-US" sz="4800" b="1" dirty="0"/>
              <a:t>:</a:t>
            </a:r>
            <a:r>
              <a:rPr lang="ru-RU" sz="4800" b="1" dirty="0" smtClean="0"/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«</a:t>
            </a:r>
            <a:r>
              <a:rPr lang="ru-RU" sz="4800" b="1" dirty="0" smtClean="0">
                <a:solidFill>
                  <a:srgbClr val="0062AC"/>
                </a:solidFill>
              </a:rPr>
              <a:t>МА</a:t>
            </a:r>
            <a:r>
              <a:rPr lang="en-US" sz="4800" b="1" dirty="0" smtClean="0">
                <a:solidFill>
                  <a:srgbClr val="0062AC"/>
                </a:solidFill>
              </a:rPr>
              <a:t>N</a:t>
            </a:r>
            <a:r>
              <a:rPr lang="ru-RU" sz="4800" b="1" dirty="0" smtClean="0">
                <a:solidFill>
                  <a:srgbClr val="0062AC"/>
                </a:solidFill>
              </a:rPr>
              <a:t>А</a:t>
            </a:r>
            <a:r>
              <a:rPr lang="ru-RU" sz="4800" dirty="0" smtClean="0"/>
              <a:t>» </a:t>
            </a:r>
            <a:r>
              <a:rPr lang="en-US" sz="4800" dirty="0" smtClean="0"/>
              <a:t>&amp;</a:t>
            </a:r>
            <a:r>
              <a:rPr lang="ru-RU" sz="4800" dirty="0" smtClean="0"/>
              <a:t> «</a:t>
            </a:r>
            <a:r>
              <a:rPr lang="en-US" sz="4800" b="1" dirty="0" smtClean="0">
                <a:solidFill>
                  <a:srgbClr val="FF0000"/>
                </a:solidFill>
              </a:rPr>
              <a:t>Health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6349" y="5776186"/>
            <a:ext cx="7159050" cy="861420"/>
          </a:xfrm>
        </p:spPr>
        <p:txBody>
          <a:bodyPr/>
          <a:lstStyle/>
          <a:p>
            <a:r>
              <a:rPr lang="ru-RU" b="1" dirty="0" smtClean="0"/>
              <a:t>Бизнес-план команды «Приморские Медведи»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826" y="2353224"/>
            <a:ext cx="3733045" cy="3061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96" y="2342451"/>
            <a:ext cx="3403734" cy="3071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564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133229"/>
            <a:ext cx="9404723" cy="1400530"/>
          </a:xfrm>
        </p:spPr>
        <p:txBody>
          <a:bodyPr/>
          <a:lstStyle/>
          <a:p>
            <a:pPr algn="ctr"/>
            <a:r>
              <a:rPr lang="ru-RU" b="1" dirty="0" smtClean="0"/>
              <a:t>Сегменты потребителей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77452"/>
              </p:ext>
            </p:extLst>
          </p:nvPr>
        </p:nvGraphicFramePr>
        <p:xfrm>
          <a:off x="-604910" y="1575581"/>
          <a:ext cx="7118252" cy="444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113464672"/>
              </p:ext>
            </p:extLst>
          </p:nvPr>
        </p:nvGraphicFramePr>
        <p:xfrm>
          <a:off x="5296890" y="1533379"/>
          <a:ext cx="6759121" cy="4670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96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603" y="297735"/>
            <a:ext cx="9404723" cy="1400530"/>
          </a:xfrm>
        </p:spPr>
        <p:txBody>
          <a:bodyPr/>
          <a:lstStyle/>
          <a:p>
            <a:pPr algn="ctr"/>
            <a:r>
              <a:rPr lang="ru-RU" b="1" dirty="0"/>
              <a:t>Каналы сбыта</a:t>
            </a:r>
            <a:r>
              <a:rPr lang="en-US" b="1" dirty="0"/>
              <a:t>: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314" y="2126861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Непрямой, трехуровневый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Проходит </a:t>
            </a:r>
            <a:r>
              <a:rPr lang="ru-RU" sz="2800" dirty="0"/>
              <a:t>продукция через 3 посредников.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К </a:t>
            </a:r>
            <a:r>
              <a:rPr lang="ru-RU" sz="2800" dirty="0"/>
              <a:t>примеру, продавец крупных партий, розничный продавец и продавец мелких оптовых </a:t>
            </a:r>
            <a:r>
              <a:rPr lang="ru-RU" sz="2800" dirty="0" smtClean="0"/>
              <a:t>партий.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379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92972" cy="1400530"/>
          </a:xfrm>
        </p:spPr>
        <p:txBody>
          <a:bodyPr/>
          <a:lstStyle/>
          <a:p>
            <a:pPr algn="ctr"/>
            <a:r>
              <a:rPr lang="ru-RU" b="1" dirty="0" smtClean="0"/>
              <a:t>Краткое описание напитка «</a:t>
            </a:r>
            <a:r>
              <a:rPr lang="en-US" b="1" dirty="0" smtClean="0"/>
              <a:t>MANA</a:t>
            </a:r>
            <a:r>
              <a:rPr lang="ru-RU" b="1" dirty="0" smtClean="0"/>
              <a:t>»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80" y="1208868"/>
            <a:ext cx="11592733" cy="56491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dirty="0" smtClean="0"/>
              <a:t>Упаковка</a:t>
            </a:r>
            <a:r>
              <a:rPr lang="en-US" sz="2600" dirty="0" smtClean="0"/>
              <a:t>:</a:t>
            </a:r>
            <a:r>
              <a:rPr lang="ru-RU" sz="2600" dirty="0" smtClean="0"/>
              <a:t> Бутылка из перерабатываемого пластика с этикеткой на которой написано</a:t>
            </a:r>
            <a:r>
              <a:rPr lang="en-US" sz="2600" dirty="0" smtClean="0"/>
              <a:t>:</a:t>
            </a:r>
            <a:endParaRPr lang="ru-RU" sz="2600" dirty="0" smtClean="0"/>
          </a:p>
          <a:p>
            <a:pPr algn="just"/>
            <a:r>
              <a:rPr lang="ru-RU" sz="2600" dirty="0" smtClean="0"/>
              <a:t>Состав напитка «МА</a:t>
            </a:r>
            <a:r>
              <a:rPr lang="en-US" sz="2600" dirty="0"/>
              <a:t>N</a:t>
            </a:r>
            <a:r>
              <a:rPr lang="ru-RU" sz="2600" dirty="0" smtClean="0"/>
              <a:t>А» </a:t>
            </a:r>
            <a:r>
              <a:rPr lang="en-US" sz="2600" dirty="0" smtClean="0"/>
              <a:t>:</a:t>
            </a:r>
            <a:r>
              <a:rPr lang="ru-RU" sz="2600" dirty="0" smtClean="0"/>
              <a:t> Натуральное растительное сырьё (голубика, виноград, фруктоза, вода питьевая)</a:t>
            </a:r>
          </a:p>
          <a:p>
            <a:pPr algn="just"/>
            <a:r>
              <a:rPr lang="ru-RU" sz="2600" dirty="0"/>
              <a:t>Пищевая ценность для напитка «MANA» составляет:</a:t>
            </a:r>
          </a:p>
          <a:p>
            <a:pPr algn="just"/>
            <a:r>
              <a:rPr lang="ru-RU" sz="2600" dirty="0"/>
              <a:t>Белки </a:t>
            </a:r>
            <a:r>
              <a:rPr lang="ru-RU" sz="2600" dirty="0" smtClean="0"/>
              <a:t>– 0,27 г, </a:t>
            </a:r>
            <a:r>
              <a:rPr lang="ru-RU" sz="2600" dirty="0"/>
              <a:t>Жиры </a:t>
            </a:r>
            <a:r>
              <a:rPr lang="ru-RU" sz="2600" dirty="0" smtClean="0"/>
              <a:t>– 0,22 г </a:t>
            </a:r>
            <a:r>
              <a:rPr lang="ru-RU" sz="2600" dirty="0" smtClean="0"/>
              <a:t>, </a:t>
            </a:r>
            <a:r>
              <a:rPr lang="ru-RU" sz="2600" dirty="0"/>
              <a:t>Углеводы </a:t>
            </a:r>
            <a:r>
              <a:rPr lang="ru-RU" sz="2600" dirty="0" smtClean="0"/>
              <a:t>–37,33 г</a:t>
            </a:r>
          </a:p>
          <a:p>
            <a:pPr algn="just"/>
            <a:r>
              <a:rPr lang="ru-RU" sz="2600" dirty="0" smtClean="0"/>
              <a:t>Энергетическая </a:t>
            </a:r>
            <a:r>
              <a:rPr lang="ru-RU" sz="2600" dirty="0"/>
              <a:t>ценность для Напитка «MANA» составляет </a:t>
            </a:r>
            <a:r>
              <a:rPr lang="ru-RU" sz="2600" dirty="0" smtClean="0"/>
              <a:t>– 315,4 ккал</a:t>
            </a:r>
            <a:endParaRPr lang="ru-RU" sz="2600" dirty="0" smtClean="0"/>
          </a:p>
          <a:p>
            <a:pPr algn="just"/>
            <a:r>
              <a:rPr lang="ru-RU" sz="2600" dirty="0" smtClean="0"/>
              <a:t>Условия </a:t>
            </a:r>
            <a:r>
              <a:rPr lang="ru-RU" sz="2600" dirty="0"/>
              <a:t>хранения: избегать прямого солнечного света, хранить в затемнённом вентилируемом помещении при t от 0 до + 18º С.</a:t>
            </a:r>
          </a:p>
          <a:p>
            <a:pPr algn="just"/>
            <a:r>
              <a:rPr lang="ru-RU" sz="2600" dirty="0"/>
              <a:t>После вскрытия бутылки рекомендовано хранить при t от 4ºС до 8ºС.</a:t>
            </a:r>
          </a:p>
          <a:p>
            <a:pPr algn="just"/>
            <a:r>
              <a:rPr lang="ru-RU" sz="2600" dirty="0"/>
              <a:t>Дата разлива и  окончание срока годности.</a:t>
            </a:r>
          </a:p>
          <a:p>
            <a:pPr algn="just"/>
            <a:r>
              <a:rPr lang="ru-RU" sz="2600" dirty="0"/>
              <a:t>Адрес производителя: ООО «Приморские Медведи</a:t>
            </a:r>
            <a:r>
              <a:rPr lang="ru-RU" sz="2600" dirty="0" smtClean="0"/>
              <a:t>»</a:t>
            </a:r>
          </a:p>
          <a:p>
            <a:pPr algn="just"/>
            <a:r>
              <a:rPr lang="ru-RU" sz="2600" dirty="0" smtClean="0"/>
              <a:t>ТУ 9163-182-37676459-2013</a:t>
            </a:r>
            <a:endParaRPr lang="ru-RU" sz="2600" dirty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10175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" y="0"/>
            <a:ext cx="10522634" cy="1400530"/>
          </a:xfrm>
        </p:spPr>
        <p:txBody>
          <a:bodyPr/>
          <a:lstStyle/>
          <a:p>
            <a:r>
              <a:rPr lang="ru-RU" b="1" dirty="0"/>
              <a:t>Краткое описание </a:t>
            </a:r>
            <a:r>
              <a:rPr lang="ru-RU" b="1" dirty="0" smtClean="0"/>
              <a:t>напитка «</a:t>
            </a:r>
            <a:r>
              <a:rPr lang="en-US" b="1" dirty="0" smtClean="0"/>
              <a:t>Health»: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5980" y="1224366"/>
            <a:ext cx="11654725" cy="56336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/>
              <a:t>Упаковка: Бутылка из перерабатываемого пластика с этикеткой на которой написано</a:t>
            </a:r>
            <a:r>
              <a:rPr lang="ru-RU" sz="2600" dirty="0" smtClean="0"/>
              <a:t>:</a:t>
            </a:r>
          </a:p>
          <a:p>
            <a:pPr algn="just"/>
            <a:r>
              <a:rPr lang="ru-RU" sz="2600" dirty="0"/>
              <a:t>Состав напитка «</a:t>
            </a:r>
            <a:r>
              <a:rPr lang="ru-RU" sz="2600" dirty="0" err="1"/>
              <a:t>Health</a:t>
            </a:r>
            <a:r>
              <a:rPr lang="ru-RU" sz="2600" dirty="0"/>
              <a:t>»: Натуральное растительное сырьё (земляника, малина, фруктоза, вода питьевая</a:t>
            </a:r>
            <a:r>
              <a:rPr lang="ru-RU" sz="2600" dirty="0" smtClean="0"/>
              <a:t>)</a:t>
            </a:r>
          </a:p>
          <a:p>
            <a:pPr algn="just"/>
            <a:r>
              <a:rPr lang="ru-RU" sz="2600" dirty="0" smtClean="0"/>
              <a:t>Пищевая </a:t>
            </a:r>
            <a:r>
              <a:rPr lang="ru-RU" sz="2600" dirty="0"/>
              <a:t>ценность для напитка </a:t>
            </a:r>
            <a:r>
              <a:rPr lang="ru-RU" sz="2600" dirty="0" smtClean="0"/>
              <a:t>«</a:t>
            </a:r>
            <a:r>
              <a:rPr lang="en-US" sz="2600" dirty="0"/>
              <a:t>Health</a:t>
            </a:r>
            <a:r>
              <a:rPr lang="ru-RU" sz="2600" dirty="0" smtClean="0"/>
              <a:t>» </a:t>
            </a:r>
            <a:r>
              <a:rPr lang="ru-RU" sz="2600" dirty="0"/>
              <a:t>составляет:</a:t>
            </a:r>
          </a:p>
          <a:p>
            <a:pPr algn="just"/>
            <a:r>
              <a:rPr lang="ru-RU" sz="2600" dirty="0"/>
              <a:t>Белки </a:t>
            </a:r>
            <a:r>
              <a:rPr lang="ru-RU" sz="2600" dirty="0" smtClean="0"/>
              <a:t>– 0,38 г, </a:t>
            </a:r>
            <a:r>
              <a:rPr lang="ru-RU" sz="2600" dirty="0"/>
              <a:t>Жиры </a:t>
            </a:r>
            <a:r>
              <a:rPr lang="ru-RU" sz="2600" dirty="0" smtClean="0"/>
              <a:t>– 0,13 г, </a:t>
            </a:r>
            <a:r>
              <a:rPr lang="ru-RU" sz="2600" dirty="0"/>
              <a:t>Углеводы </a:t>
            </a:r>
            <a:r>
              <a:rPr lang="ru-RU" sz="2600" dirty="0" smtClean="0"/>
              <a:t>– 37,01 г</a:t>
            </a:r>
          </a:p>
          <a:p>
            <a:pPr algn="just"/>
            <a:r>
              <a:rPr lang="ru-RU" sz="2600" dirty="0" smtClean="0"/>
              <a:t>Энергетическая </a:t>
            </a:r>
            <a:r>
              <a:rPr lang="ru-RU" sz="2600" dirty="0"/>
              <a:t>ценность для Напитка </a:t>
            </a:r>
            <a:r>
              <a:rPr lang="ru-RU" sz="2600" dirty="0" smtClean="0"/>
              <a:t>«</a:t>
            </a:r>
            <a:r>
              <a:rPr lang="en-US" sz="2600" dirty="0" smtClean="0"/>
              <a:t>Health</a:t>
            </a:r>
            <a:r>
              <a:rPr lang="ru-RU" sz="2600" dirty="0" smtClean="0"/>
              <a:t>» составляет </a:t>
            </a:r>
            <a:r>
              <a:rPr lang="ru-RU" sz="2600" dirty="0" smtClean="0"/>
              <a:t>– 312,01 ккал</a:t>
            </a:r>
            <a:endParaRPr lang="ru-RU" sz="2600" dirty="0" smtClean="0"/>
          </a:p>
          <a:p>
            <a:pPr algn="just"/>
            <a:r>
              <a:rPr lang="ru-RU" sz="2600" dirty="0" smtClean="0"/>
              <a:t>Условия </a:t>
            </a:r>
            <a:r>
              <a:rPr lang="ru-RU" sz="2600" dirty="0"/>
              <a:t>хранения: избегать прямого солнечного света, хранить в затемнённом вентилируемом помещении при t от 0 до + 18º С.</a:t>
            </a:r>
          </a:p>
          <a:p>
            <a:pPr algn="just"/>
            <a:r>
              <a:rPr lang="ru-RU" sz="2600" dirty="0"/>
              <a:t>После вскрытия бутылки рекомендовано хранить при t от 4ºС до 8ºС.</a:t>
            </a:r>
          </a:p>
          <a:p>
            <a:pPr algn="just"/>
            <a:r>
              <a:rPr lang="ru-RU" sz="2600" dirty="0"/>
              <a:t>Дата разлива и  окончание срока годности.</a:t>
            </a:r>
          </a:p>
          <a:p>
            <a:pPr algn="just"/>
            <a:r>
              <a:rPr lang="ru-RU" sz="2600" dirty="0"/>
              <a:t>Адрес производителя: ООО «Приморские Медведи</a:t>
            </a:r>
            <a:r>
              <a:rPr lang="ru-RU" sz="2600" dirty="0" smtClean="0"/>
              <a:t>»</a:t>
            </a:r>
          </a:p>
          <a:p>
            <a:pPr algn="just"/>
            <a:r>
              <a:rPr lang="ru-RU" sz="2600" dirty="0"/>
              <a:t>ТУ 9163-182-37676459-2013</a:t>
            </a:r>
          </a:p>
          <a:p>
            <a:pPr algn="just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6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659" y="452718"/>
            <a:ext cx="9621176" cy="1001510"/>
          </a:xfrm>
        </p:spPr>
        <p:txBody>
          <a:bodyPr/>
          <a:lstStyle/>
          <a:p>
            <a:pPr algn="ctr"/>
            <a:r>
              <a:rPr lang="ru-RU" sz="2400" b="1" dirty="0"/>
              <a:t>Сок из натурального сырья богат витаминами и минеральными веществами</a:t>
            </a:r>
            <a:r>
              <a:rPr lang="en-US" sz="2400" b="1" dirty="0"/>
              <a:t>: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824" y="1454228"/>
            <a:ext cx="9620195" cy="479417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/>
              <a:t>голубика</a:t>
            </a:r>
            <a:r>
              <a:rPr lang="ru-RU" sz="2400" dirty="0"/>
              <a:t> </a:t>
            </a:r>
            <a:r>
              <a:rPr lang="ru-RU" sz="2400" dirty="0" smtClean="0"/>
              <a:t>содержит</a:t>
            </a:r>
            <a:r>
              <a:rPr lang="ru-RU" sz="2400" dirty="0"/>
              <a:t> </a:t>
            </a:r>
            <a:r>
              <a:rPr lang="ru-RU" sz="2400" b="1" dirty="0"/>
              <a:t>витамины</a:t>
            </a:r>
            <a:r>
              <a:rPr lang="ru-RU" sz="2400" dirty="0"/>
              <a:t> В1, В2, РР, С, А, Р, кальций, фосфор, железо, фенольные соединения, сахара, органические кислоты, клетчатку, дубильные, красящие и пектиновые вещества. </a:t>
            </a:r>
            <a:endParaRPr lang="ru-RU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/>
              <a:t>винограде</a:t>
            </a:r>
            <a:r>
              <a:rPr lang="ru-RU" sz="2400" dirty="0" smtClean="0"/>
              <a:t> находится </a:t>
            </a:r>
            <a:r>
              <a:rPr lang="ru-RU" sz="2400" b="1" dirty="0"/>
              <a:t>5</a:t>
            </a:r>
            <a:r>
              <a:rPr lang="ru-RU" sz="2400" dirty="0"/>
              <a:t> </a:t>
            </a:r>
            <a:r>
              <a:rPr lang="ru-RU" sz="2400" b="1" dirty="0"/>
              <a:t>витаминов</a:t>
            </a:r>
            <a:r>
              <a:rPr lang="ru-RU" sz="2400" dirty="0"/>
              <a:t> группы В, </a:t>
            </a:r>
            <a:r>
              <a:rPr lang="ru-RU" sz="2400" dirty="0" smtClean="0"/>
              <a:t>витамины РР</a:t>
            </a:r>
            <a:r>
              <a:rPr lang="ru-RU" sz="2400" dirty="0"/>
              <a:t>, Н, А, С, Е. Макроэлементы — магний, натрий, кальций, калий, фосфор, сера, хлор</a:t>
            </a:r>
            <a:r>
              <a:rPr lang="ru-RU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/>
              <a:t>земляника лесная </a:t>
            </a:r>
            <a:r>
              <a:rPr lang="ru-RU" sz="2400" dirty="0" smtClean="0"/>
              <a:t>богата </a:t>
            </a:r>
            <a:r>
              <a:rPr lang="ru-RU" sz="2400" b="1" dirty="0" smtClean="0"/>
              <a:t>витаминами</a:t>
            </a:r>
            <a:r>
              <a:rPr lang="ru-RU" sz="2400" dirty="0" smtClean="0"/>
              <a:t> В1</a:t>
            </a:r>
            <a:r>
              <a:rPr lang="ru-RU" sz="2400" dirty="0"/>
              <a:t>, В2, </a:t>
            </a:r>
            <a:r>
              <a:rPr lang="ru-RU" sz="2400" dirty="0" smtClean="0"/>
              <a:t>С, РР</a:t>
            </a:r>
            <a:r>
              <a:rPr lang="ru-RU" sz="2400" dirty="0"/>
              <a:t>, фолиевой </a:t>
            </a:r>
            <a:r>
              <a:rPr lang="ru-RU" sz="2400" dirty="0" smtClean="0"/>
              <a:t>кислотой, каротином, минеральные соли </a:t>
            </a:r>
            <a:r>
              <a:rPr lang="ru-RU" sz="2400" dirty="0"/>
              <a:t>– калия, </a:t>
            </a:r>
            <a:r>
              <a:rPr lang="ru-RU" sz="2400" dirty="0" smtClean="0"/>
              <a:t>фосфор, кальций.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/>
              <a:t>малина</a:t>
            </a:r>
            <a:r>
              <a:rPr lang="ru-RU" sz="2400" dirty="0" smtClean="0"/>
              <a:t> богата витаминами </a:t>
            </a:r>
            <a:r>
              <a:rPr lang="en-US" sz="2400" dirty="0" smtClean="0"/>
              <a:t>B</a:t>
            </a:r>
            <a:r>
              <a:rPr lang="ru-RU" sz="2400" dirty="0" smtClean="0"/>
              <a:t>, Е, С,В1, В2, В9, РР, и минеральными веществами.</a:t>
            </a:r>
          </a:p>
        </p:txBody>
      </p:sp>
    </p:spTree>
    <p:extLst>
      <p:ext uri="{BB962C8B-B14F-4D97-AF65-F5344CB8AC3E}">
        <p14:creationId xmlns:p14="http://schemas.microsoft.com/office/powerpoint/2010/main" val="215040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840" y="297973"/>
            <a:ext cx="9665508" cy="704053"/>
          </a:xfrm>
        </p:spPr>
        <p:txBody>
          <a:bodyPr/>
          <a:lstStyle/>
          <a:p>
            <a:r>
              <a:rPr lang="ru-RU" sz="2400" b="1" dirty="0"/>
              <a:t>Соки плодовые и ягодные натуральные, требования к ним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271695"/>
              </p:ext>
            </p:extLst>
          </p:nvPr>
        </p:nvGraphicFramePr>
        <p:xfrm>
          <a:off x="724080" y="1002026"/>
          <a:ext cx="10171944" cy="53997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30467"/>
                <a:gridCol w="3371805"/>
                <a:gridCol w="3169672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Наименование показателя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Характеристика соков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высшего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первого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6283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Вкус и аромат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Натуральные, хорошо выдержанные, свойственные данному виду плодов и ягод, без посторонних привкусов и запахов. Допускается слабо </a:t>
                      </a:r>
                      <a:r>
                        <a:rPr lang="ru-RU" sz="2000" b="1" dirty="0" smtClean="0">
                          <a:effectLst/>
                        </a:rPr>
                        <a:t>выраженный </a:t>
                      </a:r>
                      <a:r>
                        <a:rPr lang="ru-RU" sz="2000" b="1" dirty="0">
                          <a:effectLst/>
                        </a:rPr>
                        <a:t>вкус и аромат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5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Цвет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Свойственные цвету плодов и ягод из которых изготовлен сок. Допускаются более темные оттенки.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447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Прозрачность соков: </a:t>
                      </a:r>
                      <a:r>
                        <a:rPr lang="ru-RU" sz="2000" b="1" dirty="0" smtClean="0">
                          <a:effectLst/>
                        </a:rPr>
                        <a:t>осветленных, не осветленных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effectLst/>
                        </a:rPr>
                        <a:t>Прозрачные</a:t>
                      </a:r>
                      <a:endParaRPr lang="ru-RU" sz="2000" b="1" i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Прозрачные с легкой опалесценцией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3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Прозрачность не обязательна</a:t>
                      </a:r>
                      <a:endParaRPr lang="ru-RU" sz="2000" b="1" i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19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046" y="0"/>
            <a:ext cx="10376913" cy="1400530"/>
          </a:xfrm>
        </p:spPr>
        <p:txBody>
          <a:bodyPr/>
          <a:lstStyle/>
          <a:p>
            <a:pPr algn="ctr"/>
            <a:r>
              <a:rPr lang="ru-RU" b="1" dirty="0" smtClean="0"/>
              <a:t>Потребительские свойства и качество напитка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974" y="1749287"/>
            <a:ext cx="11809708" cy="5104513"/>
          </a:xfrm>
        </p:spPr>
        <p:txBody>
          <a:bodyPr/>
          <a:lstStyle/>
          <a:p>
            <a:r>
              <a:rPr lang="ru-RU" sz="2400" dirty="0" smtClean="0"/>
              <a:t>Экологически чистый продукт из натурального сырья.</a:t>
            </a:r>
          </a:p>
          <a:p>
            <a:r>
              <a:rPr lang="ru-RU" sz="2400" dirty="0" smtClean="0"/>
              <a:t>Не содержит консерванты и красители</a:t>
            </a:r>
            <a:r>
              <a:rPr lang="ru-RU" sz="24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60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0"/>
            <a:ext cx="9404723" cy="1400530"/>
          </a:xfrm>
        </p:spPr>
        <p:txBody>
          <a:bodyPr/>
          <a:lstStyle/>
          <a:p>
            <a:pPr algn="ctr"/>
            <a:r>
              <a:rPr lang="ru-RU" b="1" dirty="0" smtClean="0"/>
              <a:t>Обоснованная стоимость для клиента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756" y="2182408"/>
            <a:ext cx="8946541" cy="1395679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Наше предложение позволяет клиенту выбрать наиболее качественный и доступный товар по небольшой цене. 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Наш продукт конкурентно способен за счет того, что такого товара еще не было произведено.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473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85" y="201478"/>
            <a:ext cx="9911349" cy="898902"/>
          </a:xfrm>
        </p:spPr>
        <p:txBody>
          <a:bodyPr/>
          <a:lstStyle/>
          <a:p>
            <a:pPr algn="ctr"/>
            <a:r>
              <a:rPr lang="ru-RU" b="1" dirty="0" smtClean="0"/>
              <a:t>Точное предложение для клиента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85" y="1689315"/>
            <a:ext cx="11716718" cy="534691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Наша компания предлагает вам напитки из сока свежих ягод в оригинальной упаковке. Наши напитки богаты витаминами  и минеральными веществами. Энергетическую ценность составляет не более 315 ккал на 0,5 л. Себестоимость которого составляет 25 рублей . Напитки понравится </a:t>
            </a:r>
            <a:r>
              <a:rPr lang="ru-RU" sz="2800" dirty="0"/>
              <a:t>как детям, так и взрослым за счет полезных свойств сока ягод содержащегося в </a:t>
            </a:r>
            <a:r>
              <a:rPr lang="ru-RU" sz="2800" dirty="0" smtClean="0"/>
              <a:t>напитках.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463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Место реализации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385" y="1954444"/>
            <a:ext cx="9267655" cy="4195481"/>
          </a:xfrm>
        </p:spPr>
        <p:txBody>
          <a:bodyPr/>
          <a:lstStyle/>
          <a:p>
            <a:r>
              <a:rPr lang="ru-RU" sz="2800" dirty="0" smtClean="0"/>
              <a:t>Студенческие столовые</a:t>
            </a:r>
          </a:p>
          <a:p>
            <a:r>
              <a:rPr lang="ru-RU" sz="2800" dirty="0" smtClean="0"/>
              <a:t>Супермаркеты и продуктовые магазины города Владивостока</a:t>
            </a:r>
          </a:p>
          <a:p>
            <a:r>
              <a:rPr lang="ru-RU" sz="2800" dirty="0" smtClean="0"/>
              <a:t>Кафе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413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541</TotalTime>
  <Words>501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Tahoma</vt:lpstr>
      <vt:lpstr>Wingdings 3</vt:lpstr>
      <vt:lpstr>Ион</vt:lpstr>
      <vt:lpstr>Экологически чистые напитки:  «МАNА» &amp; «Health»</vt:lpstr>
      <vt:lpstr>Краткое описание напитка «MANA»:</vt:lpstr>
      <vt:lpstr>Краткое описание напитка «Health»:</vt:lpstr>
      <vt:lpstr>Сок из натурального сырья богат витаминами и минеральными веществами: </vt:lpstr>
      <vt:lpstr>Соки плодовые и ягодные натуральные, требования к ним</vt:lpstr>
      <vt:lpstr>Потребительские свойства и качество напитка</vt:lpstr>
      <vt:lpstr>Обоснованная стоимость для клиента</vt:lpstr>
      <vt:lpstr>Точное предложение для клиента</vt:lpstr>
      <vt:lpstr>Место реализации:</vt:lpstr>
      <vt:lpstr>Сегменты потребителей</vt:lpstr>
      <vt:lpstr>Каналы сбыта: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 чистые напитки;  «МАNА»</dc:title>
  <dc:creator>user</dc:creator>
  <cp:lastModifiedBy>user</cp:lastModifiedBy>
  <cp:revision>30</cp:revision>
  <dcterms:created xsi:type="dcterms:W3CDTF">2017-02-01T00:05:30Z</dcterms:created>
  <dcterms:modified xsi:type="dcterms:W3CDTF">2017-02-02T03:50:11Z</dcterms:modified>
</cp:coreProperties>
</file>